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675" r:id="rId5"/>
    <p:sldMasterId id="2147483648" r:id="rId6"/>
    <p:sldMasterId id="2147483745" r:id="rId7"/>
  </p:sldMasterIdLst>
  <p:notesMasterIdLst>
    <p:notesMasterId r:id="rId27"/>
  </p:notesMasterIdLst>
  <p:sldIdLst>
    <p:sldId id="257" r:id="rId8"/>
    <p:sldId id="258" r:id="rId9"/>
    <p:sldId id="259" r:id="rId10"/>
    <p:sldId id="260" r:id="rId11"/>
    <p:sldId id="261" r:id="rId12"/>
    <p:sldId id="274" r:id="rId13"/>
    <p:sldId id="275" r:id="rId14"/>
    <p:sldId id="273" r:id="rId15"/>
    <p:sldId id="279" r:id="rId16"/>
    <p:sldId id="267" r:id="rId17"/>
    <p:sldId id="280" r:id="rId18"/>
    <p:sldId id="269" r:id="rId19"/>
    <p:sldId id="270" r:id="rId20"/>
    <p:sldId id="276" r:id="rId21"/>
    <p:sldId id="281" r:id="rId22"/>
    <p:sldId id="263" r:id="rId23"/>
    <p:sldId id="264" r:id="rId24"/>
    <p:sldId id="265" r:id="rId25"/>
    <p:sldId id="277" r:id="rId26"/>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00B79-E999-4E04-8DDA-B007DFD7DE21}" v="2" dt="2021-03-16T07:33:25.718"/>
    <p1510:client id="{AFA38117-9390-4D5E-BC78-DF6C88241C54}" v="24" dt="2021-03-15T20:07:12.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79C00B79-E999-4E04-8DDA-B007DFD7DE21}"/>
    <pc:docChg chg="modNotesMaster">
      <pc:chgData name="Pascalle Cup" userId="acdf420d-3d1b-463e-9173-44ff0cd1b36a" providerId="ADAL" clId="{79C00B79-E999-4E04-8DDA-B007DFD7DE21}" dt="2021-03-16T07:33:25.718"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91624A2-15C0-4759-93F8-784517424E94}" type="datetimeFigureOut">
              <a:rPr lang="nl-NL" smtClean="0"/>
              <a:t>16-3-2021</a:t>
            </a:fld>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2D736FE7-9AE9-438A-A9CF-EE3781B9C355}" type="slidenum">
              <a:rPr lang="nl-NL" smtClean="0"/>
              <a:t>‹nr.›</a:t>
            </a:fld>
            <a:endParaRPr lang="nl-NL"/>
          </a:p>
        </p:txBody>
      </p:sp>
    </p:spTree>
    <p:extLst>
      <p:ext uri="{BB962C8B-B14F-4D97-AF65-F5344CB8AC3E}">
        <p14:creationId xmlns:p14="http://schemas.microsoft.com/office/powerpoint/2010/main" val="304902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17</a:t>
            </a:fld>
            <a:endParaRPr lang="nl-NL"/>
          </a:p>
        </p:txBody>
      </p:sp>
    </p:spTree>
    <p:extLst>
      <p:ext uri="{BB962C8B-B14F-4D97-AF65-F5344CB8AC3E}">
        <p14:creationId xmlns:p14="http://schemas.microsoft.com/office/powerpoint/2010/main" val="9365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22FD3-0462-4C85-B1F5-B1E9EC3936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CDFA1C-2A07-4487-977B-DBD0B9F8EEAA}"/>
              </a:ext>
            </a:extLst>
          </p:cNvPr>
          <p:cNvSpPr>
            <a:spLocks noGrp="1"/>
          </p:cNvSpPr>
          <p:nvPr>
            <p:ph type="dt" sz="half" idx="10"/>
          </p:nvPr>
        </p:nvSpPr>
        <p:spPr/>
        <p:txBody>
          <a:bodyPr/>
          <a:lstStyle/>
          <a:p>
            <a:fld id="{EC5F0BCE-8E7D-4B8E-AE4F-F7E0DF45E6A3}" type="datetimeFigureOut">
              <a:rPr lang="nl-NL" smtClean="0"/>
              <a:t>16-3-2021</a:t>
            </a:fld>
            <a:endParaRPr lang="nl-NL"/>
          </a:p>
        </p:txBody>
      </p:sp>
      <p:sp>
        <p:nvSpPr>
          <p:cNvPr id="4" name="Tijdelijke aanduiding voor voettekst 3">
            <a:extLst>
              <a:ext uri="{FF2B5EF4-FFF2-40B4-BE49-F238E27FC236}">
                <a16:creationId xmlns:a16="http://schemas.microsoft.com/office/drawing/2014/main" id="{04E9EAFD-C1A6-42A7-8D2A-5209F01D5E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E8D47E-119C-46C2-92D7-C5E25806C2EC}"/>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304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634A4-078D-41F3-AF59-EAD71F8740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C692E4-6E5C-44CA-A118-6DC81CCBB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093D6D5-5BDE-4F3B-9041-C08158EA4E35}"/>
              </a:ext>
            </a:extLst>
          </p:cNvPr>
          <p:cNvSpPr>
            <a:spLocks noGrp="1"/>
          </p:cNvSpPr>
          <p:nvPr>
            <p:ph type="dt" sz="half" idx="10"/>
          </p:nvPr>
        </p:nvSpPr>
        <p:spPr/>
        <p:txBody>
          <a:bodyPr/>
          <a:lstStyle/>
          <a:p>
            <a:fld id="{EC5F0BCE-8E7D-4B8E-AE4F-F7E0DF45E6A3}" type="datetimeFigureOut">
              <a:rPr lang="nl-NL" smtClean="0"/>
              <a:t>16-3-2021</a:t>
            </a:fld>
            <a:endParaRPr lang="nl-NL"/>
          </a:p>
        </p:txBody>
      </p:sp>
      <p:sp>
        <p:nvSpPr>
          <p:cNvPr id="5" name="Tijdelijke aanduiding voor voettekst 4">
            <a:extLst>
              <a:ext uri="{FF2B5EF4-FFF2-40B4-BE49-F238E27FC236}">
                <a16:creationId xmlns:a16="http://schemas.microsoft.com/office/drawing/2014/main" id="{B91B3EC7-9DAD-4E63-BE1C-E75F2EDFB7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F19EAA-3ACA-4F6C-9403-A63BDD590DD6}"/>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131514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3/16/2021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16-3-2021</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16-3-2021</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30562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3/16/2021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7056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702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5293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F6DB38-38AD-4780-B3A3-B98E50936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226DDD-C18F-4985-BA83-9977C47A0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D6BED6-7D8C-487A-9983-002EA2CE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0BCE-8E7D-4B8E-AE4F-F7E0DF45E6A3}" type="datetimeFigureOut">
              <a:rPr lang="nl-NL" smtClean="0"/>
              <a:t>16-3-2021</a:t>
            </a:fld>
            <a:endParaRPr lang="nl-NL"/>
          </a:p>
        </p:txBody>
      </p:sp>
      <p:sp>
        <p:nvSpPr>
          <p:cNvPr id="5" name="Tijdelijke aanduiding voor voettekst 4">
            <a:extLst>
              <a:ext uri="{FF2B5EF4-FFF2-40B4-BE49-F238E27FC236}">
                <a16:creationId xmlns:a16="http://schemas.microsoft.com/office/drawing/2014/main" id="{4FADE493-7398-4C50-BA24-5228D2327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125FC-529E-4374-AF3A-B4AF6C2C8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D9AF-23BC-4B0C-BE77-58E9D9FB1D87}" type="slidenum">
              <a:rPr lang="nl-NL" smtClean="0"/>
              <a:t>‹nr.›</a:t>
            </a:fld>
            <a:endParaRPr lang="nl-NL"/>
          </a:p>
        </p:txBody>
      </p:sp>
    </p:spTree>
    <p:extLst>
      <p:ext uri="{BB962C8B-B14F-4D97-AF65-F5344CB8AC3E}">
        <p14:creationId xmlns:p14="http://schemas.microsoft.com/office/powerpoint/2010/main" val="3516333582"/>
      </p:ext>
    </p:extLst>
  </p:cSld>
  <p:clrMap bg1="lt1" tx1="dk1" bg2="lt2" tx2="dk2" accent1="accent1" accent2="accent2" accent3="accent3" accent4="accent4" accent5="accent5" accent6="accent6" hlink="hlink" folHlink="folHlink"/>
  <p:sldLayoutIdLst>
    <p:sldLayoutId id="2147483763"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3/16/2021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16-3-2021</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3/16/2021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13838959"/>
      </p:ext>
    </p:extLst>
  </p:cSld>
  <p:clrMap bg1="lt1" tx1="dk1" bg2="lt2" tx2="dk2" accent1="accent1" accent2="accent2" accent3="accent3" accent4="accent4" accent5="accent5" accent6="accent6" hlink="hlink" folHlink="folHlink"/>
  <p:sldLayoutIdLst>
    <p:sldLayoutId id="2147483738" r:id="rId1"/>
    <p:sldLayoutId id="2147483733" r:id="rId2"/>
    <p:sldLayoutId id="2147483734" r:id="rId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raar24.nl/app/uploads/Activerende-werkvormen-SLO-bundel.pdf" TargetMode="External"/><Relationship Id="rId2" Type="http://schemas.openxmlformats.org/officeDocument/2006/relationships/hyperlink" Target="http://www.werkvormen.info/werkvorm/" TargetMode="External"/><Relationship Id="rId1" Type="http://schemas.openxmlformats.org/officeDocument/2006/relationships/slideLayout" Target="../slideLayouts/slideLayout1.xml"/><Relationship Id="rId5" Type="http://schemas.openxmlformats.org/officeDocument/2006/relationships/hyperlink" Target="https://www.mentortijd.nl/" TargetMode="External"/><Relationship Id="rId4" Type="http://schemas.openxmlformats.org/officeDocument/2006/relationships/hyperlink" Target="https://www.onderwijsmaakjesamen.nl/actueel/enkele-didactische-werkvormen-voor-jouw-onderwijspraktij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FC1BA14-69E0-42FA-9BBC-F5F8242D0E11}"/>
              </a:ext>
            </a:extLst>
          </p:cNvPr>
          <p:cNvSpPr>
            <a:spLocks noGrp="1"/>
          </p:cNvSpPr>
          <p:nvPr>
            <p:ph type="ctrTitle"/>
          </p:nvPr>
        </p:nvSpPr>
        <p:spPr>
          <a:xfrm>
            <a:off x="6590662" y="4267832"/>
            <a:ext cx="4805996" cy="1297115"/>
          </a:xfrm>
        </p:spPr>
        <p:txBody>
          <a:bodyPr anchor="t">
            <a:normAutofit/>
          </a:bodyPr>
          <a:lstStyle/>
          <a:p>
            <a:pPr algn="l"/>
            <a:r>
              <a:rPr lang="nl-NL" sz="4400" dirty="0">
                <a:solidFill>
                  <a:srgbClr val="000000"/>
                </a:solidFill>
              </a:rPr>
              <a:t>Stad en wijk</a:t>
            </a:r>
          </a:p>
        </p:txBody>
      </p:sp>
      <p:sp>
        <p:nvSpPr>
          <p:cNvPr id="3" name="Ondertitel 2">
            <a:extLst>
              <a:ext uri="{FF2B5EF4-FFF2-40B4-BE49-F238E27FC236}">
                <a16:creationId xmlns:a16="http://schemas.microsoft.com/office/drawing/2014/main" id="{DAD5C395-45A9-4E22-9887-5C0B4011453B}"/>
              </a:ext>
            </a:extLst>
          </p:cNvPr>
          <p:cNvSpPr>
            <a:spLocks noGrp="1"/>
          </p:cNvSpPr>
          <p:nvPr>
            <p:ph type="subTitle" idx="1"/>
          </p:nvPr>
        </p:nvSpPr>
        <p:spPr>
          <a:xfrm>
            <a:off x="6590966" y="3428999"/>
            <a:ext cx="4805691" cy="838831"/>
          </a:xfrm>
        </p:spPr>
        <p:txBody>
          <a:bodyPr anchor="b">
            <a:normAutofit/>
          </a:bodyPr>
          <a:lstStyle/>
          <a:p>
            <a:pPr algn="l"/>
            <a:r>
              <a:rPr lang="nl-NL" sz="1800" dirty="0">
                <a:solidFill>
                  <a:srgbClr val="000000"/>
                </a:solidFill>
              </a:rPr>
              <a:t>Leerjaar 2 periode 3, les 6 van 16 maart 2021  </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ad">
            <a:extLst>
              <a:ext uri="{FF2B5EF4-FFF2-40B4-BE49-F238E27FC236}">
                <a16:creationId xmlns:a16="http://schemas.microsoft.com/office/drawing/2014/main" id="{EAF83947-B7CA-44BE-878D-38675307D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09261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FB9B4DA7-77A5-403F-9489-A94C87EB557A}"/>
              </a:ext>
            </a:extLst>
          </p:cNvPr>
          <p:cNvSpPr/>
          <p:nvPr/>
        </p:nvSpPr>
        <p:spPr>
          <a:xfrm>
            <a:off x="1110996" y="3850908"/>
            <a:ext cx="9966960" cy="2406586"/>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a:t>
            </a:r>
            <a:r>
              <a:rPr lang="nl-NL" sz="2400" b="1" i="1" dirty="0">
                <a:ea typeface="+mj-ea"/>
                <a:cs typeface="+mj-cs"/>
              </a:rPr>
              <a:t>sociaalpsychologische</a:t>
            </a:r>
            <a:r>
              <a:rPr lang="nl-NL" sz="2400" i="1" dirty="0">
                <a:ea typeface="+mj-ea"/>
                <a:cs typeface="+mj-cs"/>
              </a:rPr>
              <a:t>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593544" y="39514"/>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7D8A77-C040-4CCD-B13D-B72CC2BD6644}"/>
              </a:ext>
            </a:extLst>
          </p:cNvPr>
          <p:cNvSpPr/>
          <p:nvPr/>
        </p:nvSpPr>
        <p:spPr>
          <a:xfrm>
            <a:off x="971550" y="1027906"/>
            <a:ext cx="10325100" cy="4339650"/>
          </a:xfrm>
          <a:prstGeom prst="rect">
            <a:avLst/>
          </a:prstGeom>
        </p:spPr>
        <p:txBody>
          <a:bodyPr wrap="square">
            <a:spAutoFit/>
          </a:bodyPr>
          <a:lstStyle/>
          <a:p>
            <a:r>
              <a:rPr lang="nl-NL" sz="3600" dirty="0"/>
              <a:t>Lesje geven</a:t>
            </a:r>
          </a:p>
          <a:p>
            <a:r>
              <a:rPr lang="nl-NL" sz="2400" dirty="0"/>
              <a:t>Je verdiept je in 1 onderwerp en maakt daar een korte les over. Voor de voorbereiding heb je 30 minuten. Voor de uitvoering max. 10 minuten. Op wiki vind je een reader met info. </a:t>
            </a:r>
          </a:p>
          <a:p>
            <a:endParaRPr lang="nl-NL" sz="2400" dirty="0"/>
          </a:p>
          <a:p>
            <a:r>
              <a:rPr lang="nl-NL" sz="2400" dirty="0"/>
              <a:t>Werkwijze: </a:t>
            </a:r>
          </a:p>
          <a:p>
            <a:r>
              <a:rPr lang="nl-NL" sz="2400" dirty="0"/>
              <a:t>1.	Lees wat er in de reader staat, zoek aanvullende informatie en zorg dat je 	de inhoud op een rijtje hebt. </a:t>
            </a:r>
          </a:p>
          <a:p>
            <a:r>
              <a:rPr lang="nl-NL" sz="2400" dirty="0"/>
              <a:t>3.	Bedenk een werkvorm die past bij de overdracht van deze informatie. 	Werk deze uit en maak opzetje. </a:t>
            </a:r>
          </a:p>
          <a:p>
            <a:r>
              <a:rPr lang="nl-NL" sz="2400" dirty="0"/>
              <a:t>4.	In de volgorde van de reader krijgen we dan les van elkaar 😊 </a:t>
            </a:r>
          </a:p>
        </p:txBody>
      </p:sp>
    </p:spTree>
    <p:extLst>
      <p:ext uri="{BB962C8B-B14F-4D97-AF65-F5344CB8AC3E}">
        <p14:creationId xmlns:p14="http://schemas.microsoft.com/office/powerpoint/2010/main" val="80765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blz. 2</a:t>
            </a:r>
          </a:p>
          <a:p>
            <a:r>
              <a:rPr lang="nl-NL" dirty="0"/>
              <a:t>2.	Sociale groepen	blz. 4</a:t>
            </a:r>
          </a:p>
          <a:p>
            <a:r>
              <a:rPr lang="nl-NL" dirty="0"/>
              <a:t>3.	Normen in een groep:	blz.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757285" y="2712721"/>
            <a:ext cx="3190875" cy="3133725"/>
          </a:xfrm>
          <a:prstGeom prst="wedgeEllipseCallout">
            <a:avLst>
              <a:gd name="adj1" fmla="val -20833"/>
              <a:gd name="adj2" fmla="val 6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Te vinden op Wiki, stad en wijk</a:t>
            </a:r>
          </a:p>
          <a:p>
            <a:pPr algn="ctr"/>
            <a:r>
              <a:rPr lang="nl-NL" sz="2800" dirty="0"/>
              <a:t>Les 6 </a:t>
            </a:r>
          </a:p>
        </p:txBody>
      </p:sp>
    </p:spTree>
    <p:extLst>
      <p:ext uri="{BB962C8B-B14F-4D97-AF65-F5344CB8AC3E}">
        <p14:creationId xmlns:p14="http://schemas.microsoft.com/office/powerpoint/2010/main" val="116823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2C2CB3-164A-4020-A46F-4597208567EE}"/>
              </a:ext>
            </a:extLst>
          </p:cNvPr>
          <p:cNvPicPr>
            <a:picLocks noChangeAspect="1"/>
          </p:cNvPicPr>
          <p:nvPr/>
        </p:nvPicPr>
        <p:blipFill>
          <a:blip r:embed="rId2"/>
          <a:stretch>
            <a:fillRect/>
          </a:stretch>
        </p:blipFill>
        <p:spPr>
          <a:xfrm>
            <a:off x="1822046" y="508000"/>
            <a:ext cx="8902083" cy="6000665"/>
          </a:xfrm>
          <a:prstGeom prst="rect">
            <a:avLst/>
          </a:prstGeom>
        </p:spPr>
      </p:pic>
    </p:spTree>
    <p:extLst>
      <p:ext uri="{BB962C8B-B14F-4D97-AF65-F5344CB8AC3E}">
        <p14:creationId xmlns:p14="http://schemas.microsoft.com/office/powerpoint/2010/main" val="11363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71852-3724-4B58-B889-9EDF133B346A}"/>
              </a:ext>
            </a:extLst>
          </p:cNvPr>
          <p:cNvSpPr>
            <a:spLocks noGrp="1"/>
          </p:cNvSpPr>
          <p:nvPr>
            <p:ph type="title"/>
          </p:nvPr>
        </p:nvSpPr>
        <p:spPr>
          <a:solidFill>
            <a:schemeClr val="accent6"/>
          </a:solidFill>
        </p:spPr>
        <p:txBody>
          <a:bodyPr/>
          <a:lstStyle/>
          <a:p>
            <a:r>
              <a:rPr lang="nl-NL" dirty="0"/>
              <a:t>Input voor werkvormen: </a:t>
            </a:r>
          </a:p>
        </p:txBody>
      </p:sp>
      <p:sp>
        <p:nvSpPr>
          <p:cNvPr id="4" name="Tekstvak 3">
            <a:extLst>
              <a:ext uri="{FF2B5EF4-FFF2-40B4-BE49-F238E27FC236}">
                <a16:creationId xmlns:a16="http://schemas.microsoft.com/office/drawing/2014/main" id="{89BCE542-7C04-47E0-BCB9-862B988A3979}"/>
              </a:ext>
            </a:extLst>
          </p:cNvPr>
          <p:cNvSpPr txBox="1"/>
          <p:nvPr/>
        </p:nvSpPr>
        <p:spPr>
          <a:xfrm>
            <a:off x="914400" y="1690688"/>
            <a:ext cx="6096000" cy="2662908"/>
          </a:xfrm>
          <a:prstGeom prst="rect">
            <a:avLst/>
          </a:prstGeom>
          <a:noFill/>
        </p:spPr>
        <p:txBody>
          <a:bodyPr wrap="square">
            <a:spAutoFit/>
          </a:bodyPr>
          <a:lstStyle/>
          <a:p>
            <a:pPr>
              <a:lnSpc>
                <a:spcPct val="107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http://www.werkvormen.info/werkvorm/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https://www.leraar24.nl/app/uploads/Activerende-werkvormen-SLO-bundel.pdf</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https://www.onderwijsmaakjesamen.nl/actueel/enkele-didactische-werkvormen-voor-jouw-onderwijspraktijk/</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https://www.mentortijd.nl/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1375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7D3961D-A5F0-4248-A5BC-6AE63769B6BC}"/>
              </a:ext>
            </a:extLst>
          </p:cNvPr>
          <p:cNvSpPr txBox="1"/>
          <p:nvPr/>
        </p:nvSpPr>
        <p:spPr>
          <a:xfrm>
            <a:off x="1485900" y="1562785"/>
            <a:ext cx="8867775" cy="2308324"/>
          </a:xfrm>
          <a:prstGeom prst="rect">
            <a:avLst/>
          </a:prstGeom>
          <a:solidFill>
            <a:schemeClr val="accent6"/>
          </a:solidFill>
        </p:spPr>
        <p:txBody>
          <a:bodyPr wrap="square">
            <a:spAutoFit/>
          </a:bodyPr>
          <a:lstStyle/>
          <a:p>
            <a:pPr algn="ctr"/>
            <a:r>
              <a:rPr lang="nl-NL" sz="4800" dirty="0"/>
              <a:t>Jullie </a:t>
            </a:r>
            <a:r>
              <a:rPr lang="nl-NL" sz="4800" dirty="0">
                <a:latin typeface="+mn-lt"/>
              </a:rPr>
              <a:t>lessen over </a:t>
            </a:r>
            <a:br>
              <a:rPr lang="nl-NL" sz="4800" dirty="0">
                <a:latin typeface="+mn-lt"/>
              </a:rPr>
            </a:br>
            <a:r>
              <a:rPr lang="nl-NL" sz="4800" dirty="0">
                <a:latin typeface="+mn-lt"/>
              </a:rPr>
              <a:t>‘Werken met groepen in de sociaalpsychologische betekenis’</a:t>
            </a:r>
            <a:endParaRPr lang="nl-NL" sz="4800" dirty="0"/>
          </a:p>
        </p:txBody>
      </p:sp>
    </p:spTree>
    <p:extLst>
      <p:ext uri="{BB962C8B-B14F-4D97-AF65-F5344CB8AC3E}">
        <p14:creationId xmlns:p14="http://schemas.microsoft.com/office/powerpoint/2010/main" val="55936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30B2-018F-4835-A418-88F287EA7905}"/>
              </a:ext>
            </a:extLst>
          </p:cNvPr>
          <p:cNvSpPr>
            <a:spLocks noGrp="1"/>
          </p:cNvSpPr>
          <p:nvPr>
            <p:ph type="title"/>
          </p:nvPr>
        </p:nvSpPr>
        <p:spPr>
          <a:solidFill>
            <a:schemeClr val="accent6"/>
          </a:solidFill>
        </p:spPr>
        <p:txBody>
          <a:bodyPr/>
          <a:lstStyle/>
          <a:p>
            <a:r>
              <a:rPr lang="nl-NL" dirty="0"/>
              <a:t>Terug naar jullie eigen project </a:t>
            </a:r>
            <a:r>
              <a:rPr lang="nl-NL" dirty="0">
                <a:sym typeface="Wingdings" panose="05000000000000000000" pitchFamily="2" charset="2"/>
              </a:rPr>
              <a:t> </a:t>
            </a:r>
            <a:endParaRPr lang="nl-NL" dirty="0"/>
          </a:p>
        </p:txBody>
      </p:sp>
      <p:sp>
        <p:nvSpPr>
          <p:cNvPr id="4" name="Tekstvak 3">
            <a:extLst>
              <a:ext uri="{FF2B5EF4-FFF2-40B4-BE49-F238E27FC236}">
                <a16:creationId xmlns:a16="http://schemas.microsoft.com/office/drawing/2014/main" id="{247AF210-2FEE-431B-8BD1-D64C187BD0B9}"/>
              </a:ext>
            </a:extLst>
          </p:cNvPr>
          <p:cNvSpPr txBox="1"/>
          <p:nvPr/>
        </p:nvSpPr>
        <p:spPr>
          <a:xfrm>
            <a:off x="838200" y="1843950"/>
            <a:ext cx="10325100" cy="3170099"/>
          </a:xfrm>
          <a:prstGeom prst="rect">
            <a:avLst/>
          </a:prstGeom>
          <a:noFill/>
        </p:spPr>
        <p:txBody>
          <a:bodyPr wrap="square">
            <a:spAutoFit/>
          </a:bodyPr>
          <a:lstStyle/>
          <a:p>
            <a:r>
              <a:rPr lang="nl-NL" sz="2000" dirty="0"/>
              <a:t>Noah 	een vergeten stukje achter het park verbeteren (nu beetje rommeltje)</a:t>
            </a:r>
          </a:p>
          <a:p>
            <a:r>
              <a:rPr lang="nl-NL" sz="2000" dirty="0"/>
              <a:t>Lody 	</a:t>
            </a:r>
          </a:p>
          <a:p>
            <a:r>
              <a:rPr lang="nl-NL" sz="2000" dirty="0"/>
              <a:t>Bente	de strook voor haar huis vergroenen (nu bestraat &amp; parkeerplaatsen)</a:t>
            </a:r>
          </a:p>
          <a:p>
            <a:r>
              <a:rPr lang="nl-NL" sz="2000" dirty="0"/>
              <a:t>Tygo 	verbeteren van het honden-losloop-gebied (nu een zandbak)</a:t>
            </a:r>
          </a:p>
          <a:p>
            <a:r>
              <a:rPr lang="nl-NL" sz="2000" dirty="0"/>
              <a:t>Amy 	de looproute door de wijk naar de school schoner maken (prullenbakken en basisschool)</a:t>
            </a:r>
          </a:p>
          <a:p>
            <a:r>
              <a:rPr lang="nl-NL" sz="2000" dirty="0"/>
              <a:t>Lieke	papier container op schoolplein ….</a:t>
            </a:r>
          </a:p>
          <a:p>
            <a:r>
              <a:rPr lang="nl-NL" sz="2000" dirty="0"/>
              <a:t>Febe	de speeltuin opknappen </a:t>
            </a:r>
          </a:p>
          <a:p>
            <a:r>
              <a:rPr lang="nl-NL" sz="2000" dirty="0"/>
              <a:t>Inge 	veel legen huizen in de kern, aandacht voor vragen / veranderen </a:t>
            </a:r>
          </a:p>
          <a:p>
            <a:r>
              <a:rPr lang="nl-NL" sz="2000" dirty="0"/>
              <a:t>Ivar 	skate park dat weinig wordt gebruikt aanpassen 	</a:t>
            </a:r>
          </a:p>
          <a:p>
            <a:r>
              <a:rPr lang="nl-NL" sz="2000" dirty="0"/>
              <a:t>Niels	speeltuin beter aan laten sluiten bij de doelgroep in de directe omgeving </a:t>
            </a:r>
          </a:p>
        </p:txBody>
      </p:sp>
    </p:spTree>
    <p:extLst>
      <p:ext uri="{BB962C8B-B14F-4D97-AF65-F5344CB8AC3E}">
        <p14:creationId xmlns:p14="http://schemas.microsoft.com/office/powerpoint/2010/main" val="171620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0B514-81BA-4756-A837-5C5C950A5657}"/>
              </a:ext>
            </a:extLst>
          </p:cNvPr>
          <p:cNvSpPr>
            <a:spLocks noGrp="1"/>
          </p:cNvSpPr>
          <p:nvPr>
            <p:ph type="title"/>
          </p:nvPr>
        </p:nvSpPr>
        <p:spPr>
          <a:solidFill>
            <a:schemeClr val="accent6"/>
          </a:solidFill>
        </p:spPr>
        <p:txBody>
          <a:bodyPr/>
          <a:lstStyle/>
          <a:p>
            <a:r>
              <a:rPr lang="nl-NL" dirty="0"/>
              <a:t>Op pad! </a:t>
            </a:r>
          </a:p>
        </p:txBody>
      </p:sp>
      <p:sp>
        <p:nvSpPr>
          <p:cNvPr id="3" name="Tekstvak 2">
            <a:extLst>
              <a:ext uri="{FF2B5EF4-FFF2-40B4-BE49-F238E27FC236}">
                <a16:creationId xmlns:a16="http://schemas.microsoft.com/office/drawing/2014/main" id="{D0EED76C-0083-4A72-9B3B-5DE16684EA04}"/>
              </a:ext>
            </a:extLst>
          </p:cNvPr>
          <p:cNvSpPr txBox="1"/>
          <p:nvPr/>
        </p:nvSpPr>
        <p:spPr>
          <a:xfrm>
            <a:off x="838200" y="1922354"/>
            <a:ext cx="7658100" cy="646331"/>
          </a:xfrm>
          <a:prstGeom prst="rect">
            <a:avLst/>
          </a:prstGeom>
          <a:noFill/>
        </p:spPr>
        <p:txBody>
          <a:bodyPr wrap="square" rtlCol="0">
            <a:spAutoFit/>
          </a:bodyPr>
          <a:lstStyle/>
          <a:p>
            <a:r>
              <a:rPr lang="nl-NL" dirty="0"/>
              <a:t>Inspiratie opdoen voor je eigen project </a:t>
            </a:r>
          </a:p>
          <a:p>
            <a:endParaRPr lang="nl-NL" dirty="0"/>
          </a:p>
        </p:txBody>
      </p:sp>
      <p:sp>
        <p:nvSpPr>
          <p:cNvPr id="4" name="Tekstvak 3">
            <a:extLst>
              <a:ext uri="{FF2B5EF4-FFF2-40B4-BE49-F238E27FC236}">
                <a16:creationId xmlns:a16="http://schemas.microsoft.com/office/drawing/2014/main" id="{81FB78D5-0B36-4F90-93E9-3AFAC966DF94}"/>
              </a:ext>
            </a:extLst>
          </p:cNvPr>
          <p:cNvSpPr txBox="1"/>
          <p:nvPr/>
        </p:nvSpPr>
        <p:spPr>
          <a:xfrm>
            <a:off x="838200" y="2568685"/>
            <a:ext cx="10172700" cy="1631216"/>
          </a:xfrm>
          <a:prstGeom prst="rect">
            <a:avLst/>
          </a:prstGeom>
          <a:noFill/>
        </p:spPr>
        <p:txBody>
          <a:bodyPr wrap="square" rtlCol="0">
            <a:spAutoFit/>
          </a:bodyPr>
          <a:lstStyle/>
          <a:p>
            <a:pPr marL="342900" indent="-342900">
              <a:buAutoNum type="arabicPeriod"/>
            </a:pPr>
            <a:r>
              <a:rPr lang="nl-NL" sz="2000" dirty="0"/>
              <a:t>Noah en Niels: Spoorpark </a:t>
            </a:r>
          </a:p>
          <a:p>
            <a:pPr marL="342900" indent="-342900">
              <a:buAutoNum type="arabicPeriod"/>
            </a:pPr>
            <a:r>
              <a:rPr lang="nl-NL" sz="2000" dirty="0"/>
              <a:t>Bente en Amy naar Zuiderkwartier </a:t>
            </a:r>
          </a:p>
          <a:p>
            <a:pPr marL="342900" indent="-342900">
              <a:buAutoNum type="arabicPeriod"/>
            </a:pPr>
            <a:r>
              <a:rPr lang="nl-NL" sz="2000" dirty="0"/>
              <a:t>Tygo en Ivar naar parkje Spoorpark</a:t>
            </a:r>
          </a:p>
          <a:p>
            <a:pPr marL="342900" indent="-342900">
              <a:buAutoNum type="arabicPeriod"/>
            </a:pPr>
            <a:r>
              <a:rPr lang="nl-NL" sz="2000" dirty="0"/>
              <a:t>Lieke en Febe naar Harmoniepark </a:t>
            </a:r>
          </a:p>
          <a:p>
            <a:pPr marL="342900" indent="-342900">
              <a:buAutoNum type="arabicPeriod"/>
            </a:pPr>
            <a:r>
              <a:rPr lang="nl-NL" sz="2000" dirty="0"/>
              <a:t>Lody en Inge: stukje achter Kunsten onderwijs </a:t>
            </a:r>
          </a:p>
        </p:txBody>
      </p:sp>
      <p:pic>
        <p:nvPicPr>
          <p:cNvPr id="6" name="Afbeelding 5">
            <a:extLst>
              <a:ext uri="{FF2B5EF4-FFF2-40B4-BE49-F238E27FC236}">
                <a16:creationId xmlns:a16="http://schemas.microsoft.com/office/drawing/2014/main" id="{3FC33170-209E-45A3-B6E7-D47161865876}"/>
              </a:ext>
            </a:extLst>
          </p:cNvPr>
          <p:cNvPicPr>
            <a:picLocks noChangeAspect="1"/>
          </p:cNvPicPr>
          <p:nvPr/>
        </p:nvPicPr>
        <p:blipFill rotWithShape="1">
          <a:blip r:embed="rId3"/>
          <a:srcRect l="33876" t="44196" r="14635" b="11310"/>
          <a:stretch/>
        </p:blipFill>
        <p:spPr>
          <a:xfrm>
            <a:off x="6096000" y="3791905"/>
            <a:ext cx="5291190" cy="2571986"/>
          </a:xfrm>
          <a:prstGeom prst="rect">
            <a:avLst/>
          </a:prstGeom>
        </p:spPr>
      </p:pic>
    </p:spTree>
    <p:extLst>
      <p:ext uri="{BB962C8B-B14F-4D97-AF65-F5344CB8AC3E}">
        <p14:creationId xmlns:p14="http://schemas.microsoft.com/office/powerpoint/2010/main" val="16222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9FE02-83D6-41F4-9B7D-C0C105A0D260}"/>
              </a:ext>
            </a:extLst>
          </p:cNvPr>
          <p:cNvSpPr>
            <a:spLocks noGrp="1"/>
          </p:cNvSpPr>
          <p:nvPr>
            <p:ph type="title"/>
          </p:nvPr>
        </p:nvSpPr>
        <p:spPr>
          <a:xfrm>
            <a:off x="838200" y="365125"/>
            <a:ext cx="8131139" cy="1325563"/>
          </a:xfrm>
          <a:solidFill>
            <a:schemeClr val="accent6"/>
          </a:solidFill>
        </p:spPr>
        <p:txBody>
          <a:bodyPr>
            <a:normAutofit/>
          </a:bodyPr>
          <a:lstStyle/>
          <a:p>
            <a:r>
              <a:rPr lang="nl-NL" sz="2400" b="1" dirty="0"/>
              <a:t>Verwerken in je opdracht </a:t>
            </a:r>
          </a:p>
        </p:txBody>
      </p:sp>
      <p:sp>
        <p:nvSpPr>
          <p:cNvPr id="3" name="Tekstvak 2">
            <a:extLst>
              <a:ext uri="{FF2B5EF4-FFF2-40B4-BE49-F238E27FC236}">
                <a16:creationId xmlns:a16="http://schemas.microsoft.com/office/drawing/2014/main" id="{8A6BA06E-9A44-4B68-8789-3081021273C4}"/>
              </a:ext>
            </a:extLst>
          </p:cNvPr>
          <p:cNvSpPr txBox="1"/>
          <p:nvPr/>
        </p:nvSpPr>
        <p:spPr>
          <a:xfrm>
            <a:off x="838200" y="2136562"/>
            <a:ext cx="8054939" cy="830997"/>
          </a:xfrm>
          <a:prstGeom prst="rect">
            <a:avLst/>
          </a:prstGeom>
          <a:solidFill>
            <a:schemeClr val="accent6"/>
          </a:solidFill>
        </p:spPr>
        <p:txBody>
          <a:bodyPr wrap="square" rtlCol="0">
            <a:spAutoFit/>
          </a:bodyPr>
          <a:lstStyle/>
          <a:p>
            <a:r>
              <a:rPr lang="nl-NL" sz="2400" dirty="0"/>
              <a:t>Afronding; nog vragen? </a:t>
            </a:r>
          </a:p>
          <a:p>
            <a:r>
              <a:rPr lang="nl-NL" sz="2400" dirty="0"/>
              <a:t>Volgende week? </a:t>
            </a:r>
          </a:p>
        </p:txBody>
      </p:sp>
      <p:pic>
        <p:nvPicPr>
          <p:cNvPr id="2050" name="Picture 2" descr="Smakelijk eten">
            <a:extLst>
              <a:ext uri="{FF2B5EF4-FFF2-40B4-BE49-F238E27FC236}">
                <a16:creationId xmlns:a16="http://schemas.microsoft.com/office/drawing/2014/main" id="{930AA194-9459-495D-9105-5D682D350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727" y="0"/>
            <a:ext cx="538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15880FB-780B-445F-AF30-8402B6C8F120}"/>
              </a:ext>
            </a:extLst>
          </p:cNvPr>
          <p:cNvSpPr txBox="1"/>
          <p:nvPr/>
        </p:nvSpPr>
        <p:spPr>
          <a:xfrm>
            <a:off x="838200" y="4592183"/>
            <a:ext cx="5772527" cy="1323439"/>
          </a:xfrm>
          <a:prstGeom prst="rect">
            <a:avLst/>
          </a:prstGeom>
          <a:solidFill>
            <a:schemeClr val="accent6"/>
          </a:solidFill>
        </p:spPr>
        <p:txBody>
          <a:bodyPr wrap="square" rtlCol="0">
            <a:spAutoFit/>
          </a:bodyPr>
          <a:lstStyle/>
          <a:p>
            <a:r>
              <a:rPr lang="nl-NL" sz="4000" dirty="0"/>
              <a:t>Smakelijk en tot volgende week! </a:t>
            </a:r>
          </a:p>
        </p:txBody>
      </p:sp>
    </p:spTree>
    <p:extLst>
      <p:ext uri="{BB962C8B-B14F-4D97-AF65-F5344CB8AC3E}">
        <p14:creationId xmlns:p14="http://schemas.microsoft.com/office/powerpoint/2010/main" val="32307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D0725-C8FA-4E11-B386-0D9C5E8237A9}"/>
              </a:ext>
            </a:extLst>
          </p:cNvPr>
          <p:cNvSpPr>
            <a:spLocks noGrp="1"/>
          </p:cNvSpPr>
          <p:nvPr>
            <p:ph type="title"/>
          </p:nvPr>
        </p:nvSpPr>
        <p:spPr>
          <a:solidFill>
            <a:schemeClr val="accent6"/>
          </a:solidFill>
        </p:spPr>
        <p:txBody>
          <a:bodyPr/>
          <a:lstStyle/>
          <a:p>
            <a:r>
              <a:rPr lang="nl-NL" dirty="0"/>
              <a:t>Achter de hand bij slecht weer</a:t>
            </a:r>
          </a:p>
        </p:txBody>
      </p:sp>
      <p:sp>
        <p:nvSpPr>
          <p:cNvPr id="3" name="Tekstvak 2">
            <a:extLst>
              <a:ext uri="{FF2B5EF4-FFF2-40B4-BE49-F238E27FC236}">
                <a16:creationId xmlns:a16="http://schemas.microsoft.com/office/drawing/2014/main" id="{8F5FDD6B-7B0D-42CD-9247-EE5CD668FD17}"/>
              </a:ext>
            </a:extLst>
          </p:cNvPr>
          <p:cNvSpPr txBox="1"/>
          <p:nvPr/>
        </p:nvSpPr>
        <p:spPr>
          <a:xfrm>
            <a:off x="971550" y="2085975"/>
            <a:ext cx="8696325" cy="923330"/>
          </a:xfrm>
          <a:prstGeom prst="rect">
            <a:avLst/>
          </a:prstGeom>
          <a:noFill/>
        </p:spPr>
        <p:txBody>
          <a:bodyPr wrap="square" rtlCol="0">
            <a:spAutoFit/>
          </a:bodyPr>
          <a:lstStyle/>
          <a:p>
            <a:r>
              <a:rPr lang="nl-NL" dirty="0"/>
              <a:t>Groepsrollen; test </a:t>
            </a:r>
          </a:p>
          <a:p>
            <a:endParaRPr lang="nl-NL" dirty="0"/>
          </a:p>
          <a:p>
            <a:r>
              <a:rPr lang="nl-NL" dirty="0"/>
              <a:t>Rollenspelen </a:t>
            </a:r>
          </a:p>
        </p:txBody>
      </p:sp>
    </p:spTree>
    <p:extLst>
      <p:ext uri="{BB962C8B-B14F-4D97-AF65-F5344CB8AC3E}">
        <p14:creationId xmlns:p14="http://schemas.microsoft.com/office/powerpoint/2010/main" val="401641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 name="Rectangle 83">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programma">
            <a:extLst>
              <a:ext uri="{FF2B5EF4-FFF2-40B4-BE49-F238E27FC236}">
                <a16:creationId xmlns:a16="http://schemas.microsoft.com/office/drawing/2014/main" id="{EB2F1865-7DB5-44B4-A49A-49D4E7F34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 r="12" b="-1"/>
          <a:stretch/>
        </p:blipFill>
        <p:spPr bwMode="auto">
          <a:xfrm>
            <a:off x="416341" y="645289"/>
            <a:ext cx="5157216" cy="5285232"/>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sp>
        <p:nvSpPr>
          <p:cNvPr id="18" name="Tekstvak 17">
            <a:extLst>
              <a:ext uri="{FF2B5EF4-FFF2-40B4-BE49-F238E27FC236}">
                <a16:creationId xmlns:a16="http://schemas.microsoft.com/office/drawing/2014/main" id="{C1A7442B-8816-4696-938B-00C138D6C856}"/>
              </a:ext>
            </a:extLst>
          </p:cNvPr>
          <p:cNvSpPr txBox="1"/>
          <p:nvPr/>
        </p:nvSpPr>
        <p:spPr>
          <a:xfrm>
            <a:off x="5479100" y="1266105"/>
            <a:ext cx="6214066" cy="5078313"/>
          </a:xfrm>
          <a:prstGeom prst="rect">
            <a:avLst/>
          </a:prstGeom>
          <a:noFill/>
        </p:spPr>
        <p:txBody>
          <a:bodyPr wrap="square" lIns="91440" tIns="45720" rIns="91440" bIns="45720" anchor="t">
            <a:spAutoFit/>
          </a:bodyPr>
          <a:lstStyle/>
          <a:p>
            <a:pPr algn="l" rtl="0" fontAlgn="base"/>
            <a:endParaRPr lang="nl-NL" b="1" dirty="0"/>
          </a:p>
          <a:p>
            <a:pPr algn="l" rtl="0" fontAlgn="base"/>
            <a:endParaRPr lang="nl-NL" dirty="0"/>
          </a:p>
          <a:p>
            <a:pPr fontAlgn="base"/>
            <a:r>
              <a:rPr lang="nl-NL" b="1" dirty="0">
                <a:cs typeface="Calibri"/>
              </a:rPr>
              <a:t>Samenhang &amp; sociale leefbaarheid </a:t>
            </a:r>
          </a:p>
          <a:p>
            <a:pPr fontAlgn="base"/>
            <a:r>
              <a:rPr lang="nl-NL" dirty="0">
                <a:cs typeface="Calibri"/>
              </a:rPr>
              <a:t>Waarom is dat zo belangrijk</a:t>
            </a:r>
          </a:p>
          <a:p>
            <a:pPr fontAlgn="base"/>
            <a:endParaRPr lang="nl-NL" dirty="0">
              <a:cs typeface="Calibri"/>
            </a:endParaRPr>
          </a:p>
          <a:p>
            <a:pPr fontAlgn="base"/>
            <a:r>
              <a:rPr lang="nl-NL" b="1" dirty="0">
                <a:cs typeface="Calibri"/>
              </a:rPr>
              <a:t>Communicatie is start van participatie</a:t>
            </a:r>
          </a:p>
          <a:p>
            <a:pPr fontAlgn="base"/>
            <a:r>
              <a:rPr lang="nl-NL" dirty="0">
                <a:cs typeface="Calibri"/>
              </a:rPr>
              <a:t>Aansluiting bij de doelgroep met bepaalde kenmerken</a:t>
            </a:r>
          </a:p>
          <a:p>
            <a:pPr fontAlgn="base"/>
            <a:endParaRPr lang="nl-NL" dirty="0">
              <a:cs typeface="Calibri"/>
            </a:endParaRPr>
          </a:p>
          <a:p>
            <a:pPr fontAlgn="base"/>
            <a:endParaRPr lang="nl-NL" b="1" dirty="0">
              <a:cs typeface="Calibri"/>
            </a:endParaRPr>
          </a:p>
          <a:p>
            <a:pPr fontAlgn="base"/>
            <a:r>
              <a:rPr lang="nl-NL" b="1" dirty="0">
                <a:cs typeface="Calibri"/>
              </a:rPr>
              <a:t>Werken met een groep</a:t>
            </a:r>
          </a:p>
          <a:p>
            <a:pPr fontAlgn="base"/>
            <a:r>
              <a:rPr lang="nl-NL" dirty="0">
                <a:cs typeface="Calibri"/>
              </a:rPr>
              <a:t>Aan de slag met een groep vraagt kennis over groepswerk. </a:t>
            </a:r>
          </a:p>
          <a:p>
            <a:pPr fontAlgn="base"/>
            <a:endParaRPr lang="nl-NL" b="1" dirty="0">
              <a:cs typeface="Calibri"/>
            </a:endParaRPr>
          </a:p>
          <a:p>
            <a:pPr fontAlgn="base"/>
            <a:r>
              <a:rPr lang="nl-NL" b="1" dirty="0">
                <a:cs typeface="Calibri"/>
              </a:rPr>
              <a:t>Op pad!  </a:t>
            </a:r>
            <a:br>
              <a:rPr lang="nl-NL" dirty="0">
                <a:cs typeface="Calibri"/>
              </a:rPr>
            </a:br>
            <a:endParaRPr lang="nl-NL" dirty="0">
              <a:cs typeface="Calibri"/>
            </a:endParaRPr>
          </a:p>
          <a:p>
            <a:pPr fontAlgn="base"/>
            <a:endParaRPr lang="nl-NL" dirty="0">
              <a:cs typeface="Calibri"/>
            </a:endParaRPr>
          </a:p>
          <a:p>
            <a:pPr fontAlgn="base"/>
            <a:endParaRPr lang="nl-NL" dirty="0">
              <a:cs typeface="Calibri"/>
            </a:endParaRPr>
          </a:p>
          <a:p>
            <a:pPr fontAlgn="base"/>
            <a:endParaRPr lang="nl-NL" dirty="0">
              <a:cs typeface="Calibri"/>
            </a:endParaRPr>
          </a:p>
        </p:txBody>
      </p:sp>
    </p:spTree>
    <p:extLst>
      <p:ext uri="{BB962C8B-B14F-4D97-AF65-F5344CB8AC3E}">
        <p14:creationId xmlns:p14="http://schemas.microsoft.com/office/powerpoint/2010/main" val="42678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BA6143D-08D4-4319-8D3B-D1FAB2A673EF}"/>
              </a:ext>
            </a:extLst>
          </p:cNvPr>
          <p:cNvSpPr txBox="1"/>
          <p:nvPr/>
        </p:nvSpPr>
        <p:spPr>
          <a:xfrm>
            <a:off x="647700" y="1368564"/>
            <a:ext cx="5372100" cy="3046988"/>
          </a:xfrm>
          <a:prstGeom prst="rect">
            <a:avLst/>
          </a:prstGeom>
          <a:noFill/>
        </p:spPr>
        <p:txBody>
          <a:bodyPr wrap="square">
            <a:spAutoFit/>
          </a:bodyPr>
          <a:lstStyle/>
          <a:p>
            <a:pPr algn="l" rtl="0" fontAlgn="base"/>
            <a:r>
              <a:rPr lang="nl-NL" sz="2400" b="0" i="0" dirty="0">
                <a:solidFill>
                  <a:srgbClr val="FF0000"/>
                </a:solidFill>
                <a:effectLst/>
                <a:latin typeface="+mj-lt"/>
              </a:rPr>
              <a:t>Fysieke leefomgeving &amp; Omgevingswet</a:t>
            </a:r>
          </a:p>
          <a:p>
            <a:pPr algn="l" rtl="0" fontAlgn="base"/>
            <a:r>
              <a:rPr lang="nl-NL" sz="2400" b="0" i="0" dirty="0">
                <a:solidFill>
                  <a:srgbClr val="FF0000"/>
                </a:solidFill>
                <a:effectLst/>
                <a:latin typeface="+mj-lt"/>
              </a:rPr>
              <a:t>Partners in fysieke leefomgeving  </a:t>
            </a:r>
          </a:p>
          <a:p>
            <a:pPr algn="l" rtl="0" fontAlgn="base"/>
            <a:r>
              <a:rPr lang="nl-NL" sz="2400" b="0" i="0" dirty="0">
                <a:solidFill>
                  <a:srgbClr val="FF0000"/>
                </a:solidFill>
                <a:effectLst/>
                <a:latin typeface="+mj-lt"/>
              </a:rPr>
              <a:t>Wijkaanpak  </a:t>
            </a:r>
          </a:p>
          <a:p>
            <a:pPr algn="l" rtl="0" fontAlgn="base"/>
            <a:r>
              <a:rPr lang="nl-NL" sz="2400" b="0" i="0" dirty="0">
                <a:effectLst/>
                <a:latin typeface="+mj-lt"/>
              </a:rPr>
              <a:t>Draagkracht &amp; kwetsbare wijken  </a:t>
            </a:r>
          </a:p>
          <a:p>
            <a:pPr algn="l" rtl="0" fontAlgn="base"/>
            <a:r>
              <a:rPr lang="nl-NL" sz="2400" b="0" i="0" dirty="0">
                <a:solidFill>
                  <a:srgbClr val="FF0000"/>
                </a:solidFill>
                <a:effectLst/>
                <a:latin typeface="+mj-lt"/>
              </a:rPr>
              <a:t>Samenhang in de wijk (incl. belang, verstoorde samenhang en vergroten samenhang) </a:t>
            </a:r>
            <a:r>
              <a:rPr lang="nl-NL" sz="2400" b="0" i="0" dirty="0">
                <a:solidFill>
                  <a:srgbClr val="000000"/>
                </a:solidFill>
                <a:effectLst/>
                <a:latin typeface="+mj-lt"/>
              </a:rPr>
              <a:t> </a:t>
            </a:r>
          </a:p>
        </p:txBody>
      </p:sp>
      <p:sp>
        <p:nvSpPr>
          <p:cNvPr id="4" name="Tekstvak 3">
            <a:extLst>
              <a:ext uri="{FF2B5EF4-FFF2-40B4-BE49-F238E27FC236}">
                <a16:creationId xmlns:a16="http://schemas.microsoft.com/office/drawing/2014/main" id="{4AF7DFC0-9D2D-4AC1-BAB4-E6E6553D0C84}"/>
              </a:ext>
            </a:extLst>
          </p:cNvPr>
          <p:cNvSpPr txBox="1"/>
          <p:nvPr/>
        </p:nvSpPr>
        <p:spPr>
          <a:xfrm>
            <a:off x="723900" y="505241"/>
            <a:ext cx="10239375" cy="584775"/>
          </a:xfrm>
          <a:prstGeom prst="rect">
            <a:avLst/>
          </a:prstGeom>
          <a:solidFill>
            <a:schemeClr val="accent2"/>
          </a:solidFill>
        </p:spPr>
        <p:txBody>
          <a:bodyPr wrap="square" rtlCol="0">
            <a:spAutoFit/>
          </a:bodyPr>
          <a:lstStyle/>
          <a:p>
            <a:r>
              <a:rPr lang="nl-NL" sz="3200" dirty="0"/>
              <a:t>Begrippenlijst periode 3 voor stad en wijk</a:t>
            </a:r>
          </a:p>
        </p:txBody>
      </p:sp>
      <p:sp>
        <p:nvSpPr>
          <p:cNvPr id="6" name="Tekstvak 5">
            <a:extLst>
              <a:ext uri="{FF2B5EF4-FFF2-40B4-BE49-F238E27FC236}">
                <a16:creationId xmlns:a16="http://schemas.microsoft.com/office/drawing/2014/main" id="{2B21C403-ACE8-4D73-8477-3759954CB9FF}"/>
              </a:ext>
            </a:extLst>
          </p:cNvPr>
          <p:cNvSpPr txBox="1"/>
          <p:nvPr/>
        </p:nvSpPr>
        <p:spPr>
          <a:xfrm>
            <a:off x="6096000" y="1368564"/>
            <a:ext cx="6096000" cy="3416320"/>
          </a:xfrm>
          <a:prstGeom prst="rect">
            <a:avLst/>
          </a:prstGeom>
          <a:noFill/>
        </p:spPr>
        <p:txBody>
          <a:bodyPr wrap="square">
            <a:spAutoFit/>
          </a:bodyPr>
          <a:lstStyle/>
          <a:p>
            <a:pPr algn="l" rtl="0" fontAlgn="base"/>
            <a:r>
              <a:rPr lang="nl-NL" sz="2400" b="0" i="0" dirty="0">
                <a:solidFill>
                  <a:srgbClr val="FF0000"/>
                </a:solidFill>
                <a:effectLst/>
              </a:rPr>
              <a:t>Bewonersparticipatie  </a:t>
            </a:r>
          </a:p>
          <a:p>
            <a:pPr algn="l" rtl="0" fontAlgn="base"/>
            <a:r>
              <a:rPr lang="nl-NL" sz="2400" b="0" i="0" dirty="0">
                <a:solidFill>
                  <a:srgbClr val="FF0000"/>
                </a:solidFill>
                <a:effectLst/>
              </a:rPr>
              <a:t>Groepscohesie </a:t>
            </a:r>
          </a:p>
          <a:p>
            <a:pPr algn="l" rtl="0" fontAlgn="base"/>
            <a:r>
              <a:rPr lang="nl-NL" sz="2400" b="0" i="0" dirty="0">
                <a:solidFill>
                  <a:srgbClr val="FF0000"/>
                </a:solidFill>
                <a:effectLst/>
              </a:rPr>
              <a:t>Socialisatie </a:t>
            </a:r>
          </a:p>
          <a:p>
            <a:pPr algn="l" rtl="0" fontAlgn="base"/>
            <a:r>
              <a:rPr lang="nl-NL" sz="2400" b="0" i="0" dirty="0">
                <a:solidFill>
                  <a:srgbClr val="FF0000"/>
                </a:solidFill>
                <a:effectLst/>
              </a:rPr>
              <a:t>Groepskenmerken </a:t>
            </a:r>
          </a:p>
          <a:p>
            <a:pPr algn="l" rtl="0" fontAlgn="base"/>
            <a:r>
              <a:rPr lang="nl-NL" sz="2400" b="0" i="0" dirty="0">
                <a:solidFill>
                  <a:srgbClr val="FF0000"/>
                </a:solidFill>
                <a:effectLst/>
              </a:rPr>
              <a:t>Groepsstructuur </a:t>
            </a:r>
          </a:p>
          <a:p>
            <a:pPr algn="l" rtl="0" fontAlgn="base"/>
            <a:r>
              <a:rPr lang="nl-NL" sz="2400" b="0" i="0" dirty="0">
                <a:solidFill>
                  <a:srgbClr val="FF0000"/>
                </a:solidFill>
                <a:effectLst/>
              </a:rPr>
              <a:t>Groepsrollen</a:t>
            </a:r>
            <a:r>
              <a:rPr lang="nl-NL" sz="2400" b="0" i="0" dirty="0">
                <a:solidFill>
                  <a:srgbClr val="000000"/>
                </a:solidFill>
                <a:effectLst/>
              </a:rPr>
              <a:t>  </a:t>
            </a:r>
          </a:p>
          <a:p>
            <a:pPr algn="l" rtl="0" fontAlgn="base"/>
            <a:r>
              <a:rPr lang="nl-NL" sz="2400" b="0" i="0" dirty="0">
                <a:solidFill>
                  <a:srgbClr val="000000"/>
                </a:solidFill>
                <a:effectLst/>
              </a:rPr>
              <a:t>Piramide van </a:t>
            </a:r>
            <a:r>
              <a:rPr lang="nl-NL" sz="2400" b="0" i="0" dirty="0" err="1">
                <a:solidFill>
                  <a:srgbClr val="000000"/>
                </a:solidFill>
                <a:effectLst/>
              </a:rPr>
              <a:t>Lencioni</a:t>
            </a:r>
            <a:r>
              <a:rPr lang="nl-NL" sz="2400" b="0" i="0" dirty="0">
                <a:solidFill>
                  <a:srgbClr val="000000"/>
                </a:solidFill>
                <a:effectLst/>
              </a:rPr>
              <a:t>  </a:t>
            </a:r>
          </a:p>
          <a:p>
            <a:pPr algn="l" rtl="0" fontAlgn="base"/>
            <a:r>
              <a:rPr lang="nl-NL" sz="2400" b="0" i="0" dirty="0">
                <a:solidFill>
                  <a:srgbClr val="FF0000"/>
                </a:solidFill>
                <a:effectLst/>
              </a:rPr>
              <a:t>Omgaan met weerstand </a:t>
            </a:r>
          </a:p>
          <a:p>
            <a:pPr algn="l" rtl="0" fontAlgn="base"/>
            <a:r>
              <a:rPr lang="nl-NL" sz="2400" b="0" i="0" dirty="0">
                <a:solidFill>
                  <a:srgbClr val="000000"/>
                </a:solidFill>
                <a:effectLst/>
              </a:rPr>
              <a:t>Bezwaren wegnemen </a:t>
            </a:r>
          </a:p>
        </p:txBody>
      </p:sp>
    </p:spTree>
    <p:extLst>
      <p:ext uri="{BB962C8B-B14F-4D97-AF65-F5344CB8AC3E}">
        <p14:creationId xmlns:p14="http://schemas.microsoft.com/office/powerpoint/2010/main" val="329828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6"/>
          </a:solidFill>
        </p:spPr>
        <p:txBody>
          <a:bodyPr/>
          <a:lstStyle/>
          <a:p>
            <a:r>
              <a:rPr lang="nl-NL" dirty="0"/>
              <a:t>Doel is het versterken van de sociale cohesie</a:t>
            </a:r>
          </a:p>
        </p:txBody>
      </p:sp>
      <p:sp>
        <p:nvSpPr>
          <p:cNvPr id="3" name="Rechthoek 2">
            <a:extLst>
              <a:ext uri="{FF2B5EF4-FFF2-40B4-BE49-F238E27FC236}">
                <a16:creationId xmlns:a16="http://schemas.microsoft.com/office/drawing/2014/main" id="{28550872-E442-456A-B2EB-8B57288A7170}"/>
              </a:ext>
            </a:extLst>
          </p:cNvPr>
          <p:cNvSpPr/>
          <p:nvPr/>
        </p:nvSpPr>
        <p:spPr>
          <a:xfrm rot="20287544">
            <a:off x="857964" y="4057258"/>
            <a:ext cx="35509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7026726" y="2406539"/>
            <a:ext cx="2324675" cy="1754326"/>
          </a:xfrm>
          <a:prstGeom prst="rect">
            <a:avLst/>
          </a:prstGeom>
          <a:noFill/>
        </p:spPr>
        <p:txBody>
          <a:bodyPr wrap="non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Cultuur</a:t>
            </a:r>
          </a:p>
          <a:p>
            <a:pPr algn="ctr"/>
            <a:endPar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858997" y="2455870"/>
            <a:ext cx="2563202"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5435544" y="4154878"/>
            <a:ext cx="4909677"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Socialiserende instituten</a:t>
            </a:r>
          </a:p>
        </p:txBody>
      </p:sp>
      <p:sp>
        <p:nvSpPr>
          <p:cNvPr id="9" name="Rechthoek 8">
            <a:extLst>
              <a:ext uri="{FF2B5EF4-FFF2-40B4-BE49-F238E27FC236}">
                <a16:creationId xmlns:a16="http://schemas.microsoft.com/office/drawing/2014/main" id="{F88C03D9-5808-4CC0-ACE0-22F7540B4E2C}"/>
              </a:ext>
            </a:extLst>
          </p:cNvPr>
          <p:cNvSpPr/>
          <p:nvPr/>
        </p:nvSpPr>
        <p:spPr>
          <a:xfrm>
            <a:off x="3468952" y="1763869"/>
            <a:ext cx="38726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a:solidFill>
                  <a:schemeClr val="accent4"/>
                </a:solidFill>
              </a:rPr>
              <a:t>Sociale cohesie</a:t>
            </a:r>
          </a:p>
        </p:txBody>
      </p:sp>
    </p:spTree>
    <p:extLst>
      <p:ext uri="{BB962C8B-B14F-4D97-AF65-F5344CB8AC3E}">
        <p14:creationId xmlns:p14="http://schemas.microsoft.com/office/powerpoint/2010/main" val="132277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Communicatie met bewoners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ening&#10;&#10;Automatisch gegenereerde beschrijving">
            <a:extLst>
              <a:ext uri="{FF2B5EF4-FFF2-40B4-BE49-F238E27FC236}">
                <a16:creationId xmlns:a16="http://schemas.microsoft.com/office/drawing/2014/main" id="{D3D92BEC-FB9A-4588-9581-00B6B827A4CD}"/>
              </a:ext>
            </a:extLst>
          </p:cNvPr>
          <p:cNvPicPr>
            <a:picLocks noChangeAspect="1"/>
          </p:cNvPicPr>
          <p:nvPr/>
        </p:nvPicPr>
        <p:blipFill>
          <a:blip r:embed="rId2"/>
          <a:stretch>
            <a:fillRect/>
          </a:stretch>
        </p:blipFill>
        <p:spPr>
          <a:xfrm>
            <a:off x="331567" y="2487350"/>
            <a:ext cx="5455917" cy="3876572"/>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ender boodschap ontvanger schema">
            <a:extLst>
              <a:ext uri="{FF2B5EF4-FFF2-40B4-BE49-F238E27FC236}">
                <a16:creationId xmlns:a16="http://schemas.microsoft.com/office/drawing/2014/main" id="{1AE67036-7303-4C6F-A815-3434D2E0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465799"/>
            <a:ext cx="5455917" cy="19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93" r="3" b="95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39910647-BFCD-40C0-96B6-36F32CE95687}"/>
              </a:ext>
            </a:extLst>
          </p:cNvPr>
          <p:cNvSpPr txBox="1"/>
          <p:nvPr/>
        </p:nvSpPr>
        <p:spPr>
          <a:xfrm>
            <a:off x="5450209" y="1056640"/>
            <a:ext cx="5799947" cy="34943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err="1">
                <a:latin typeface="+mj-lt"/>
                <a:ea typeface="+mj-ea"/>
                <a:cs typeface="+mj-cs"/>
              </a:rPr>
              <a:t>Leefstijlgerichte</a:t>
            </a:r>
            <a:r>
              <a:rPr lang="en-US" sz="5400" dirty="0">
                <a:latin typeface="+mj-lt"/>
                <a:ea typeface="+mj-ea"/>
                <a:cs typeface="+mj-cs"/>
              </a:rPr>
              <a:t> </a:t>
            </a:r>
            <a:r>
              <a:rPr lang="en-US" sz="5400" dirty="0" err="1">
                <a:latin typeface="+mj-lt"/>
                <a:ea typeface="+mj-ea"/>
                <a:cs typeface="+mj-cs"/>
              </a:rPr>
              <a:t>participatieladder</a:t>
            </a:r>
            <a:endParaRPr lang="en-US" sz="5400" dirty="0">
              <a:latin typeface="+mj-lt"/>
              <a:ea typeface="+mj-ea"/>
              <a:cs typeface="+mj-cs"/>
            </a:endParaRPr>
          </a:p>
          <a:p>
            <a:pPr>
              <a:lnSpc>
                <a:spcPct val="90000"/>
              </a:lnSpc>
              <a:spcBef>
                <a:spcPct val="0"/>
              </a:spcBef>
              <a:spcAft>
                <a:spcPts val="600"/>
              </a:spcAft>
            </a:pPr>
            <a:endParaRPr lang="en-US" sz="6800" dirty="0">
              <a:latin typeface="+mj-lt"/>
              <a:ea typeface="+mj-ea"/>
              <a:cs typeface="+mj-cs"/>
            </a:endParaRPr>
          </a:p>
        </p:txBody>
      </p:sp>
    </p:spTree>
    <p:extLst>
      <p:ext uri="{BB962C8B-B14F-4D97-AF65-F5344CB8AC3E}">
        <p14:creationId xmlns:p14="http://schemas.microsoft.com/office/powerpoint/2010/main" val="207255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4D20-B644-464E-9C2E-77BA39ACBC73}"/>
              </a:ext>
            </a:extLst>
          </p:cNvPr>
          <p:cNvSpPr>
            <a:spLocks noGrp="1"/>
          </p:cNvSpPr>
          <p:nvPr>
            <p:ph type="title"/>
          </p:nvPr>
        </p:nvSpPr>
        <p:spPr>
          <a:xfrm>
            <a:off x="934948" y="392739"/>
            <a:ext cx="10515600" cy="1325563"/>
          </a:xfrm>
        </p:spPr>
        <p:txBody>
          <a:bodyPr/>
          <a:lstStyle/>
          <a:p>
            <a:r>
              <a:rPr lang="nl-NL" b="1" dirty="0"/>
              <a:t>Succes = </a:t>
            </a:r>
          </a:p>
        </p:txBody>
      </p:sp>
      <p:sp>
        <p:nvSpPr>
          <p:cNvPr id="3" name="Tekstvak 2">
            <a:extLst>
              <a:ext uri="{FF2B5EF4-FFF2-40B4-BE49-F238E27FC236}">
                <a16:creationId xmlns:a16="http://schemas.microsoft.com/office/drawing/2014/main" id="{49732D29-09B2-42DB-ACB4-ED5988645E9B}"/>
              </a:ext>
            </a:extLst>
          </p:cNvPr>
          <p:cNvSpPr txBox="1"/>
          <p:nvPr/>
        </p:nvSpPr>
        <p:spPr>
          <a:xfrm>
            <a:off x="934948" y="1806245"/>
            <a:ext cx="3524036" cy="584775"/>
          </a:xfrm>
          <a:prstGeom prst="rect">
            <a:avLst/>
          </a:prstGeom>
          <a:solidFill>
            <a:schemeClr val="accent1">
              <a:lumMod val="20000"/>
              <a:lumOff val="80000"/>
            </a:schemeClr>
          </a:solidFill>
        </p:spPr>
        <p:txBody>
          <a:bodyPr wrap="square" rtlCol="0">
            <a:spAutoFit/>
          </a:bodyPr>
          <a:lstStyle/>
          <a:p>
            <a:r>
              <a:rPr lang="nl-NL" sz="3200" dirty="0"/>
              <a:t>Juiste mix van: </a:t>
            </a:r>
          </a:p>
        </p:txBody>
      </p:sp>
      <p:pic>
        <p:nvPicPr>
          <p:cNvPr id="5" name="Afbeelding 4">
            <a:extLst>
              <a:ext uri="{FF2B5EF4-FFF2-40B4-BE49-F238E27FC236}">
                <a16:creationId xmlns:a16="http://schemas.microsoft.com/office/drawing/2014/main" id="{DC49F399-0A83-491E-8112-F75174739F05}"/>
              </a:ext>
            </a:extLst>
          </p:cNvPr>
          <p:cNvPicPr>
            <a:picLocks noChangeAspect="1"/>
          </p:cNvPicPr>
          <p:nvPr/>
        </p:nvPicPr>
        <p:blipFill>
          <a:blip r:embed="rId2"/>
          <a:stretch>
            <a:fillRect/>
          </a:stretch>
        </p:blipFill>
        <p:spPr>
          <a:xfrm>
            <a:off x="5897407" y="1727237"/>
            <a:ext cx="5456393" cy="1914310"/>
          </a:xfrm>
          <a:prstGeom prst="rect">
            <a:avLst/>
          </a:prstGeom>
        </p:spPr>
      </p:pic>
      <p:sp>
        <p:nvSpPr>
          <p:cNvPr id="6" name="Tekstvak 5">
            <a:extLst>
              <a:ext uri="{FF2B5EF4-FFF2-40B4-BE49-F238E27FC236}">
                <a16:creationId xmlns:a16="http://schemas.microsoft.com/office/drawing/2014/main" id="{03FC0B90-F9D5-4867-8DE4-FBBF7A5FB6C7}"/>
              </a:ext>
            </a:extLst>
          </p:cNvPr>
          <p:cNvSpPr txBox="1"/>
          <p:nvPr/>
        </p:nvSpPr>
        <p:spPr>
          <a:xfrm>
            <a:off x="3220967" y="2664204"/>
            <a:ext cx="1304819" cy="523220"/>
          </a:xfrm>
          <a:prstGeom prst="rect">
            <a:avLst/>
          </a:prstGeom>
          <a:solidFill>
            <a:schemeClr val="accent5">
              <a:lumMod val="20000"/>
              <a:lumOff val="80000"/>
            </a:schemeClr>
          </a:solidFill>
        </p:spPr>
        <p:txBody>
          <a:bodyPr wrap="square" rtlCol="0">
            <a:spAutoFit/>
          </a:bodyPr>
          <a:lstStyle/>
          <a:p>
            <a:r>
              <a:rPr lang="nl-NL" sz="2800" dirty="0"/>
              <a:t>Doel?!</a:t>
            </a:r>
          </a:p>
        </p:txBody>
      </p:sp>
      <p:sp>
        <p:nvSpPr>
          <p:cNvPr id="7" name="Pijl: omhoog 6">
            <a:extLst>
              <a:ext uri="{FF2B5EF4-FFF2-40B4-BE49-F238E27FC236}">
                <a16:creationId xmlns:a16="http://schemas.microsoft.com/office/drawing/2014/main" id="{B325EB46-E18C-4799-B5C6-5CF3A80E9598}"/>
              </a:ext>
            </a:extLst>
          </p:cNvPr>
          <p:cNvSpPr/>
          <p:nvPr/>
        </p:nvSpPr>
        <p:spPr>
          <a:xfrm>
            <a:off x="10378440" y="2595702"/>
            <a:ext cx="251460" cy="20916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717D60E-92B1-46DC-80C8-0324E7864E7A}"/>
              </a:ext>
            </a:extLst>
          </p:cNvPr>
          <p:cNvSpPr txBox="1"/>
          <p:nvPr/>
        </p:nvSpPr>
        <p:spPr>
          <a:xfrm>
            <a:off x="9241155" y="4909526"/>
            <a:ext cx="2274570" cy="1200329"/>
          </a:xfrm>
          <a:prstGeom prst="rect">
            <a:avLst/>
          </a:prstGeom>
          <a:solidFill>
            <a:schemeClr val="accent1">
              <a:lumMod val="20000"/>
              <a:lumOff val="80000"/>
            </a:schemeClr>
          </a:solidFill>
        </p:spPr>
        <p:txBody>
          <a:bodyPr wrap="square" rtlCol="0">
            <a:spAutoFit/>
          </a:bodyPr>
          <a:lstStyle/>
          <a:p>
            <a:pPr algn="r"/>
            <a:r>
              <a:rPr lang="nl-NL" sz="2400" dirty="0"/>
              <a:t>Rekening houden met leefstijl of type </a:t>
            </a:r>
          </a:p>
        </p:txBody>
      </p:sp>
      <p:sp>
        <p:nvSpPr>
          <p:cNvPr id="9" name="Pijl: omhoog 8">
            <a:extLst>
              <a:ext uri="{FF2B5EF4-FFF2-40B4-BE49-F238E27FC236}">
                <a16:creationId xmlns:a16="http://schemas.microsoft.com/office/drawing/2014/main" id="{438A952C-4B10-4368-B071-CB4A9106143B}"/>
              </a:ext>
            </a:extLst>
          </p:cNvPr>
          <p:cNvSpPr/>
          <p:nvPr/>
        </p:nvSpPr>
        <p:spPr>
          <a:xfrm>
            <a:off x="8034818" y="3188218"/>
            <a:ext cx="251460" cy="1520190"/>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E8D02792-FDD9-4871-91D0-26FCB4E19D39}"/>
              </a:ext>
            </a:extLst>
          </p:cNvPr>
          <p:cNvSpPr txBox="1"/>
          <p:nvPr/>
        </p:nvSpPr>
        <p:spPr>
          <a:xfrm>
            <a:off x="4869180" y="4847970"/>
            <a:ext cx="3543300" cy="1569660"/>
          </a:xfrm>
          <a:prstGeom prst="rect">
            <a:avLst/>
          </a:prstGeom>
          <a:solidFill>
            <a:schemeClr val="accent4">
              <a:lumMod val="20000"/>
              <a:lumOff val="80000"/>
            </a:schemeClr>
          </a:solidFill>
        </p:spPr>
        <p:txBody>
          <a:bodyPr wrap="square" rtlCol="0">
            <a:spAutoFit/>
          </a:bodyPr>
          <a:lstStyle/>
          <a:p>
            <a:r>
              <a:rPr lang="nl-NL" sz="2400" dirty="0"/>
              <a:t>Op welke trede van de participatie -ladder wil je de mensen krijgen? En wat is dan je boodschap? </a:t>
            </a:r>
          </a:p>
        </p:txBody>
      </p:sp>
      <p:sp>
        <p:nvSpPr>
          <p:cNvPr id="11" name="Pijl: omlaag 10">
            <a:extLst>
              <a:ext uri="{FF2B5EF4-FFF2-40B4-BE49-F238E27FC236}">
                <a16:creationId xmlns:a16="http://schemas.microsoft.com/office/drawing/2014/main" id="{1C003F4B-E376-48B1-BA79-E7FC95EE1CD7}"/>
              </a:ext>
            </a:extLst>
          </p:cNvPr>
          <p:cNvSpPr/>
          <p:nvPr/>
        </p:nvSpPr>
        <p:spPr>
          <a:xfrm>
            <a:off x="8818245" y="681392"/>
            <a:ext cx="245745" cy="151945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722B57F4-0143-4FAE-9D43-7E9BD7D0450A}"/>
              </a:ext>
            </a:extLst>
          </p:cNvPr>
          <p:cNvSpPr txBox="1"/>
          <p:nvPr/>
        </p:nvSpPr>
        <p:spPr>
          <a:xfrm>
            <a:off x="9132333" y="369675"/>
            <a:ext cx="2743673" cy="830997"/>
          </a:xfrm>
          <a:prstGeom prst="rect">
            <a:avLst/>
          </a:prstGeom>
          <a:solidFill>
            <a:schemeClr val="accent6">
              <a:lumMod val="20000"/>
              <a:lumOff val="80000"/>
            </a:schemeClr>
          </a:solidFill>
        </p:spPr>
        <p:txBody>
          <a:bodyPr wrap="square" rtlCol="0">
            <a:spAutoFit/>
          </a:bodyPr>
          <a:lstStyle/>
          <a:p>
            <a:r>
              <a:rPr lang="nl-NL" sz="2400" dirty="0"/>
              <a:t>Welke vorm kies je; </a:t>
            </a:r>
            <a:r>
              <a:rPr lang="nl-NL" sz="2400" dirty="0" err="1"/>
              <a:t>socials</a:t>
            </a:r>
            <a:r>
              <a:rPr lang="nl-NL" sz="2400" dirty="0"/>
              <a:t>, flyer etc. </a:t>
            </a:r>
          </a:p>
        </p:txBody>
      </p:sp>
    </p:spTree>
    <p:extLst>
      <p:ext uri="{BB962C8B-B14F-4D97-AF65-F5344CB8AC3E}">
        <p14:creationId xmlns:p14="http://schemas.microsoft.com/office/powerpoint/2010/main" val="15149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Werken</a:t>
            </a:r>
            <a:r>
              <a:rPr lang="en-US" sz="5400" dirty="0">
                <a:solidFill>
                  <a:srgbClr val="FFFFFF"/>
                </a:solidFill>
              </a:rPr>
              <a:t> met </a:t>
            </a:r>
            <a:r>
              <a:rPr lang="en-US" sz="5400" dirty="0" err="1">
                <a:solidFill>
                  <a:srgbClr val="FFFFFF"/>
                </a:solidFill>
              </a:rPr>
              <a:t>een</a:t>
            </a:r>
            <a:r>
              <a:rPr lang="en-US" sz="5400" dirty="0">
                <a:solidFill>
                  <a:srgbClr val="FFFFFF"/>
                </a:solidFill>
              </a:rPr>
              <a:t> </a:t>
            </a:r>
            <a:r>
              <a:rPr lang="en-US" sz="5400" dirty="0" err="1">
                <a:solidFill>
                  <a:srgbClr val="FFFFFF"/>
                </a:solidFill>
              </a:rPr>
              <a:t>groep</a:t>
            </a:r>
            <a:endParaRPr lang="en-US" sz="5400" dirty="0">
              <a:solidFill>
                <a:srgbClr val="FFFFFF"/>
              </a:solidFill>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2" descr="Groepsactiviteiten vanaf € 19,50 per persoon - VVC">
            <a:extLst>
              <a:ext uri="{FF2B5EF4-FFF2-40B4-BE49-F238E27FC236}">
                <a16:creationId xmlns:a16="http://schemas.microsoft.com/office/drawing/2014/main" id="{2EEA46BF-578B-4980-8BFC-6B07173A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2" y="2854010"/>
            <a:ext cx="4534011" cy="3146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ngerenwerkers Meerpaal blijven ook in coronatijd dichtbij doelgroep |  Flevopost">
            <a:extLst>
              <a:ext uri="{FF2B5EF4-FFF2-40B4-BE49-F238E27FC236}">
                <a16:creationId xmlns:a16="http://schemas.microsoft.com/office/drawing/2014/main" id="{89CAC552-5F18-4142-A378-2EADEAA57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412" y="2852266"/>
            <a:ext cx="4728706" cy="314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6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B66375-ED6B-439A-9ABF-4CA51D558085}"/>
              </a:ext>
            </a:extLst>
          </p:cNvPr>
          <p:cNvSpPr txBox="1"/>
          <p:nvPr/>
        </p:nvSpPr>
        <p:spPr>
          <a:xfrm>
            <a:off x="1019175" y="733425"/>
            <a:ext cx="8229600" cy="646331"/>
          </a:xfrm>
          <a:prstGeom prst="rect">
            <a:avLst/>
          </a:prstGeom>
          <a:solidFill>
            <a:schemeClr val="accent6"/>
          </a:solidFill>
        </p:spPr>
        <p:txBody>
          <a:bodyPr wrap="square" rtlCol="0">
            <a:spAutoFit/>
          </a:bodyPr>
          <a:lstStyle/>
          <a:p>
            <a:r>
              <a:rPr lang="nl-NL" sz="3600" dirty="0"/>
              <a:t>Werken met een groep </a:t>
            </a:r>
          </a:p>
        </p:txBody>
      </p:sp>
      <p:sp>
        <p:nvSpPr>
          <p:cNvPr id="3" name="Rechthoek 2">
            <a:extLst>
              <a:ext uri="{FF2B5EF4-FFF2-40B4-BE49-F238E27FC236}">
                <a16:creationId xmlns:a16="http://schemas.microsoft.com/office/drawing/2014/main" id="{67438FB1-1961-403B-B828-EBDFEDB9B0CB}"/>
              </a:ext>
            </a:extLst>
          </p:cNvPr>
          <p:cNvSpPr/>
          <p:nvPr/>
        </p:nvSpPr>
        <p:spPr>
          <a:xfrm>
            <a:off x="1142999" y="1600260"/>
            <a:ext cx="10791825" cy="4247317"/>
          </a:xfrm>
          <a:prstGeom prst="rect">
            <a:avLst/>
          </a:prstGeom>
        </p:spPr>
        <p:txBody>
          <a:bodyPr wrap="square">
            <a:spAutoFit/>
          </a:bodyPr>
          <a:lstStyle/>
          <a:p>
            <a:r>
              <a:rPr lang="nl-NL" dirty="0"/>
              <a:t>Waar praten we over?  Groepswerk waarbij je werkt met een doel, doelgroep en in een rol: </a:t>
            </a:r>
          </a:p>
          <a:p>
            <a:r>
              <a:rPr lang="nl-NL" dirty="0"/>
              <a:t>-	Kinderen begeleiden bij activiteiten als onderdeel van taalstimulering</a:t>
            </a:r>
          </a:p>
          <a:p>
            <a:r>
              <a:rPr lang="nl-NL" dirty="0"/>
              <a:t>-	Jongeren begeleiden bij zoektocht naar opleiding</a:t>
            </a:r>
          </a:p>
          <a:p>
            <a:r>
              <a:rPr lang="nl-NL" dirty="0"/>
              <a:t>-	Ouderen begeleiden die eenzaam zijn</a:t>
            </a:r>
          </a:p>
          <a:p>
            <a:r>
              <a:rPr lang="nl-NL" dirty="0"/>
              <a:t>-	Een community begeleiden bij de oprichting </a:t>
            </a:r>
          </a:p>
          <a:p>
            <a:r>
              <a:rPr lang="nl-NL" dirty="0"/>
              <a:t>-	Als ZZP-er een subsidieaanvraag maken voor een stichting </a:t>
            </a:r>
          </a:p>
          <a:p>
            <a:r>
              <a:rPr lang="nl-NL" dirty="0"/>
              <a:t>-	Als leefbaarheidsconsulent van de woningbouwcorporatie een bijeenkomst voor bewoners organiseren 	over leefbaarheid </a:t>
            </a:r>
          </a:p>
          <a:p>
            <a:r>
              <a:rPr lang="nl-NL" dirty="0"/>
              <a:t>-	</a:t>
            </a:r>
            <a:r>
              <a:rPr lang="nl-NL" dirty="0" err="1"/>
              <a:t>Enz</a:t>
            </a:r>
            <a:r>
              <a:rPr lang="nl-NL" dirty="0"/>
              <a:t> </a:t>
            </a:r>
            <a:r>
              <a:rPr lang="nl-NL" dirty="0" err="1"/>
              <a:t>enz</a:t>
            </a:r>
            <a:endParaRPr lang="nl-NL" dirty="0"/>
          </a:p>
          <a:p>
            <a:endParaRPr lang="nl-NL" dirty="0"/>
          </a:p>
          <a:p>
            <a:r>
              <a:rPr lang="nl-NL" dirty="0"/>
              <a:t>OF samenwerken als team</a:t>
            </a:r>
          </a:p>
          <a:p>
            <a:endParaRPr lang="nl-NL" dirty="0"/>
          </a:p>
          <a:p>
            <a:r>
              <a:rPr lang="nl-NL" b="1" dirty="0"/>
              <a:t>Over de groepsstructuur</a:t>
            </a:r>
          </a:p>
          <a:p>
            <a:r>
              <a:rPr lang="nl-NL" dirty="0"/>
              <a:t>Zijn de rollen, normen en stabiele relatiepatronen tussen de leden van een groep, die het functioneren van een groep als geheel beïnvloedt en richtlijnen biedt voor interactiesituaties tussen leden.</a:t>
            </a:r>
          </a:p>
        </p:txBody>
      </p:sp>
    </p:spTree>
    <p:extLst>
      <p:ext uri="{BB962C8B-B14F-4D97-AF65-F5344CB8AC3E}">
        <p14:creationId xmlns:p14="http://schemas.microsoft.com/office/powerpoint/2010/main" val="2476070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ushVTI">
  <a:themeElements>
    <a:clrScheme name="AnalogousFromRegularSeedRightStep">
      <a:dk1>
        <a:srgbClr val="000000"/>
      </a:dk1>
      <a:lt1>
        <a:srgbClr val="FFFFFF"/>
      </a:lt1>
      <a:dk2>
        <a:srgbClr val="412429"/>
      </a:dk2>
      <a:lt2>
        <a:srgbClr val="E2E8E2"/>
      </a:lt2>
      <a:accent1>
        <a:srgbClr val="E729E7"/>
      </a:accent1>
      <a:accent2>
        <a:srgbClr val="D51786"/>
      </a:accent2>
      <a:accent3>
        <a:srgbClr val="E72949"/>
      </a:accent3>
      <a:accent4>
        <a:srgbClr val="D54717"/>
      </a:accent4>
      <a:accent5>
        <a:srgbClr val="D49A26"/>
      </a:accent5>
      <a:accent6>
        <a:srgbClr val="9FAB13"/>
      </a:accent6>
      <a:hlink>
        <a:srgbClr val="32973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8B6CE-C2AB-45FF-99BF-2F4CB0AD7E82}">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34354c1b-6b8c-435b-ad50-990538c19557"/>
    <ds:schemaRef ds:uri="47a28104-336f-447d-946e-e305ac2bcd47"/>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5DB0820-9184-41E5-A445-54507D9F1F4D}">
  <ds:schemaRefs>
    <ds:schemaRef ds:uri="http://schemas.microsoft.com/sharepoint/v3/contenttype/forms"/>
  </ds:schemaRefs>
</ds:datastoreItem>
</file>

<file path=customXml/itemProps3.xml><?xml version="1.0" encoding="utf-8"?>
<ds:datastoreItem xmlns:ds="http://schemas.openxmlformats.org/officeDocument/2006/customXml" ds:itemID="{2D360827-8237-42A0-A953-0D3EE897C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TotalTime>
  <Words>878</Words>
  <Application>Microsoft Office PowerPoint</Application>
  <PresentationFormat>Breedbeeld</PresentationFormat>
  <Paragraphs>124</Paragraphs>
  <Slides>19</Slides>
  <Notes>1</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19</vt:i4>
      </vt:variant>
    </vt:vector>
  </HeadingPairs>
  <TitlesOfParts>
    <vt:vector size="29" baseType="lpstr">
      <vt:lpstr>Arial</vt:lpstr>
      <vt:lpstr>Avenir Next LT Pro</vt:lpstr>
      <vt:lpstr>Calibri</vt:lpstr>
      <vt:lpstr>Calibri Light</vt:lpstr>
      <vt:lpstr>Century Gothic</vt:lpstr>
      <vt:lpstr>Elephant</vt:lpstr>
      <vt:lpstr>Kantoorthema</vt:lpstr>
      <vt:lpstr>AccentBoxVTI</vt:lpstr>
      <vt:lpstr>Kantoorthema</vt:lpstr>
      <vt:lpstr>BrushVTI</vt:lpstr>
      <vt:lpstr>Stad en wijk</vt:lpstr>
      <vt:lpstr>PowerPoint-presentatie</vt:lpstr>
      <vt:lpstr>PowerPoint-presentatie</vt:lpstr>
      <vt:lpstr>Doel is het versterken van de sociale cohesie</vt:lpstr>
      <vt:lpstr>Communicatie met bewoners</vt:lpstr>
      <vt:lpstr>PowerPoint-presentatie</vt:lpstr>
      <vt:lpstr>Succes = </vt:lpstr>
      <vt:lpstr>Werken met een groep</vt:lpstr>
      <vt:lpstr>PowerPoint-presentatie</vt:lpstr>
      <vt:lpstr>PowerPoint-presentatie</vt:lpstr>
      <vt:lpstr>PowerPoint-presentatie</vt:lpstr>
      <vt:lpstr>PowerPoint-presentatie</vt:lpstr>
      <vt:lpstr>PowerPoint-presentatie</vt:lpstr>
      <vt:lpstr>Input voor werkvormen: </vt:lpstr>
      <vt:lpstr>PowerPoint-presentatie</vt:lpstr>
      <vt:lpstr>Terug naar jullie eigen project  </vt:lpstr>
      <vt:lpstr>Op pad! </vt:lpstr>
      <vt:lpstr>Verwerken in je opdracht </vt:lpstr>
      <vt:lpstr>Achter de hand bij slecht weer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4</cp:revision>
  <cp:lastPrinted>2021-03-16T07:33:29Z</cp:lastPrinted>
  <dcterms:created xsi:type="dcterms:W3CDTF">2021-03-15T19:41:55Z</dcterms:created>
  <dcterms:modified xsi:type="dcterms:W3CDTF">2021-03-16T07:33:33Z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